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富山県" initials="TYM" lastIdx="1" clrIdx="0">
    <p:extLst>
      <p:ext uri="{19B8F6BF-5375-455C-9EA6-DF929625EA0E}">
        <p15:presenceInfo xmlns:p15="http://schemas.microsoft.com/office/powerpoint/2012/main" userId="富山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FFE1"/>
    <a:srgbClr val="9BFFC8"/>
    <a:srgbClr val="00B050"/>
    <a:srgbClr val="FFF1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04" autoAdjust="0"/>
    <p:restoredTop sz="94660"/>
  </p:normalViewPr>
  <p:slideViewPr>
    <p:cSldViewPr snapToGrid="0">
      <p:cViewPr>
        <p:scale>
          <a:sx n="66" d="100"/>
          <a:sy n="66" d="100"/>
        </p:scale>
        <p:origin x="1386" y="-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944960" y="1749795"/>
            <a:ext cx="5669756" cy="3722335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7D2-7647-427C-BAE6-E3652B0F7047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07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7D2-7647-427C-BAE6-E3652B0F7047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37693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5409892" y="569240"/>
            <a:ext cx="1630055" cy="9060817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7D2-7647-427C-BAE6-E3652B0F7047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1334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7D2-7647-427C-BAE6-E3652B0F7047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6226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15790" y="2665530"/>
            <a:ext cx="6520220" cy="4447496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5790" y="7155102"/>
            <a:ext cx="6520220" cy="2338833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7D2-7647-427C-BAE6-E3652B0F7047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7890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7D2-7647-427C-BAE6-E3652B0F7047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2781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12" y="569241"/>
            <a:ext cx="6520220" cy="206659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20712" y="2620980"/>
            <a:ext cx="319809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520712" y="3905482"/>
            <a:ext cx="319809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3827085" y="2620980"/>
            <a:ext cx="3213847" cy="1284502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3827085" y="3905482"/>
            <a:ext cx="3213847" cy="5744375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7D2-7647-427C-BAE6-E3652B0F7047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4621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7D2-7647-427C-BAE6-E3652B0F7047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7208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7D2-7647-427C-BAE6-E3652B0F7047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70546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7D2-7647-427C-BAE6-E3652B0F7047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3903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213847" y="1539424"/>
            <a:ext cx="3827085" cy="7598117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4467D2-7647-427C-BAE6-E3652B0F7047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471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519728" y="569241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519728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4467D2-7647-427C-BAE6-E3652B0F7047}" type="datetimeFigureOut">
              <a:rPr kumimoji="1" lang="ja-JP" altLang="en-US" smtClean="0"/>
              <a:t>2021/3/22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2504143" y="9909727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5339020" y="9909727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21A40D-4418-4570-9051-933E8483864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0175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kumimoji="1"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kumimoji="1"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kumimoji="1"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四角形: 角を丸くする 9">
            <a:extLst>
              <a:ext uri="{FF2B5EF4-FFF2-40B4-BE49-F238E27FC236}">
                <a16:creationId xmlns:a16="http://schemas.microsoft.com/office/drawing/2014/main" id="{59A1BABE-3EAA-4AC3-9066-94D1C26DC0F3}"/>
              </a:ext>
            </a:extLst>
          </p:cNvPr>
          <p:cNvSpPr/>
          <p:nvPr/>
        </p:nvSpPr>
        <p:spPr>
          <a:xfrm>
            <a:off x="431912" y="5728857"/>
            <a:ext cx="6695851" cy="3824718"/>
          </a:xfrm>
          <a:prstGeom prst="roundRect">
            <a:avLst>
              <a:gd name="adj" fmla="val 6202"/>
            </a:avLst>
          </a:prstGeom>
          <a:ln w="57150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2115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</p:txBody>
      </p:sp>
      <p:sp>
        <p:nvSpPr>
          <p:cNvPr id="4" name="テキスト ボックス 2">
            <a:extLst>
              <a:ext uri="{FF2B5EF4-FFF2-40B4-BE49-F238E27FC236}">
                <a16:creationId xmlns:a16="http://schemas.microsoft.com/office/drawing/2014/main" id="{ECC29B0A-C1AA-4E4B-8ACB-E5A60BC753CA}"/>
              </a:ext>
            </a:extLst>
          </p:cNvPr>
          <p:cNvSpPr txBox="1"/>
          <p:nvPr/>
        </p:nvSpPr>
        <p:spPr>
          <a:xfrm>
            <a:off x="213782" y="507974"/>
            <a:ext cx="5128809" cy="412396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8694" tIns="49347" rIns="98694" bIns="493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2400" b="1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余っている食品はありませんか？</a:t>
            </a:r>
            <a:endParaRPr lang="ja-JP" altLang="en-US" sz="1100" b="1" kern="10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テキスト ボックス 10">
            <a:extLst>
              <a:ext uri="{FF2B5EF4-FFF2-40B4-BE49-F238E27FC236}">
                <a16:creationId xmlns:a16="http://schemas.microsoft.com/office/drawing/2014/main" id="{897C64D8-F609-4663-AFDE-9929FBD986F6}"/>
              </a:ext>
            </a:extLst>
          </p:cNvPr>
          <p:cNvSpPr txBox="1"/>
          <p:nvPr/>
        </p:nvSpPr>
        <p:spPr>
          <a:xfrm>
            <a:off x="808973" y="2232908"/>
            <a:ext cx="5941728" cy="924826"/>
          </a:xfrm>
          <a:prstGeom prst="rect">
            <a:avLst/>
          </a:prstGeom>
          <a:solidFill>
            <a:schemeClr val="bg1">
              <a:lumMod val="85000"/>
            </a:schemeClr>
          </a:solidFill>
          <a:ln w="6350">
            <a:noFill/>
          </a:ln>
        </p:spPr>
        <p:txBody>
          <a:bodyPr rot="0" spcFirstLastPara="0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indent="191900">
              <a:lnSpc>
                <a:spcPts val="2000"/>
              </a:lnSpc>
            </a:pPr>
            <a:r>
              <a:rPr lang="ja-JP" altLang="en-US" sz="1400" kern="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家庭で余っている食品を集め、食品を必要として</a:t>
            </a:r>
            <a:r>
              <a:rPr lang="ja-JP" altLang="en-US" sz="1400" kern="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いる方に提供</a:t>
            </a:r>
            <a:r>
              <a:rPr lang="ja-JP" altLang="en-US" sz="1400" kern="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する「フードドライブ」。食品ロスの削減にもつながります。</a:t>
            </a:r>
            <a:endParaRPr lang="en-US" altLang="ja-JP" sz="1400" kern="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UDReiminPr6-Light"/>
            </a:endParaRPr>
          </a:p>
          <a:p>
            <a:pPr indent="191900">
              <a:lnSpc>
                <a:spcPts val="2000"/>
              </a:lnSpc>
            </a:pPr>
            <a:r>
              <a:rPr lang="ja-JP" altLang="en-US" sz="1400" kern="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寄付いただける食品がありましたら、ぜひお持ちください。</a:t>
            </a:r>
            <a:endParaRPr lang="ja-JP" altLang="en-US" sz="1400" kern="10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6" name="テキスト ボックス 9">
            <a:extLst>
              <a:ext uri="{FF2B5EF4-FFF2-40B4-BE49-F238E27FC236}">
                <a16:creationId xmlns:a16="http://schemas.microsoft.com/office/drawing/2014/main" id="{2C99B4E4-6004-44ED-AA74-4D7464E07FAB}"/>
              </a:ext>
            </a:extLst>
          </p:cNvPr>
          <p:cNvSpPr txBox="1"/>
          <p:nvPr/>
        </p:nvSpPr>
        <p:spPr>
          <a:xfrm>
            <a:off x="128970" y="3323507"/>
            <a:ext cx="6167986" cy="660992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kern="100" spc="-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令和〇年</a:t>
            </a:r>
            <a:r>
              <a:rPr lang="ja-JP" altLang="en-US" sz="2800" kern="100" spc="-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〇</a:t>
            </a:r>
            <a:r>
              <a:rPr lang="ja-JP" altLang="en-US" kern="100" spc="-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月</a:t>
            </a:r>
            <a:r>
              <a:rPr lang="ja-JP" altLang="en-US" sz="2800" kern="100" spc="-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〇</a:t>
            </a:r>
            <a:r>
              <a:rPr lang="ja-JP" altLang="en-US" kern="100" spc="-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日</a:t>
            </a:r>
            <a:r>
              <a:rPr lang="en-US" altLang="ja-JP" sz="1600" kern="100" spc="-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600" kern="100" spc="-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〇</a:t>
            </a:r>
            <a:r>
              <a:rPr lang="en-US" altLang="ja-JP" sz="1600" kern="100" spc="-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sz="1600" kern="100" spc="-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 </a:t>
            </a:r>
            <a:r>
              <a:rPr lang="ja-JP" altLang="en-US" sz="1600" kern="100" spc="-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～ </a:t>
            </a:r>
            <a:r>
              <a:rPr lang="ja-JP" altLang="en-US" sz="2800" kern="100" spc="-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〇</a:t>
            </a:r>
            <a:r>
              <a:rPr lang="ja-JP" altLang="en-US" kern="100" spc="-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日</a:t>
            </a:r>
            <a:r>
              <a:rPr lang="en-US" altLang="ja-JP" sz="1600" kern="100" spc="-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(</a:t>
            </a:r>
            <a:r>
              <a:rPr lang="ja-JP" altLang="en-US" sz="1600" kern="100" spc="-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〇</a:t>
            </a:r>
            <a:r>
              <a:rPr lang="en-US" altLang="ja-JP" sz="1600" kern="100" spc="-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)</a:t>
            </a:r>
            <a:r>
              <a:rPr lang="ja-JP" altLang="en-US" kern="100" spc="-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 </a:t>
            </a:r>
            <a:endParaRPr lang="ja-JP" altLang="en-US" sz="2200" kern="10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" name="テキスト ボックス 12">
            <a:extLst>
              <a:ext uri="{FF2B5EF4-FFF2-40B4-BE49-F238E27FC236}">
                <a16:creationId xmlns:a16="http://schemas.microsoft.com/office/drawing/2014/main" id="{5E78642E-354A-460E-9FB0-A9E0CB91A9A2}"/>
              </a:ext>
            </a:extLst>
          </p:cNvPr>
          <p:cNvSpPr txBox="1"/>
          <p:nvPr/>
        </p:nvSpPr>
        <p:spPr>
          <a:xfrm>
            <a:off x="848922" y="8549803"/>
            <a:ext cx="3063626" cy="792232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8694" tIns="49347" rIns="98694" bIns="493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1400" b="1" kern="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（例）</a:t>
            </a:r>
            <a:endParaRPr lang="en-US" altLang="ja-JP" sz="1400" b="1" kern="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UDReiminPr6-Light"/>
            </a:endParaRPr>
          </a:p>
          <a:p>
            <a:pPr marL="180000"/>
            <a:r>
              <a:rPr lang="ja-JP" altLang="en-US" sz="1400" b="1" kern="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乾麺、乾物、缶詰、レトルト食品、お菓子、調味料　など</a:t>
            </a:r>
            <a:endParaRPr lang="ja-JP" altLang="en-US" sz="1400" b="1" kern="10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12" name="テキスト ボックス 12">
            <a:extLst>
              <a:ext uri="{FF2B5EF4-FFF2-40B4-BE49-F238E27FC236}">
                <a16:creationId xmlns:a16="http://schemas.microsoft.com/office/drawing/2014/main" id="{9AF41BB1-6862-4B0A-B670-1C015CEAFD1D}"/>
              </a:ext>
            </a:extLst>
          </p:cNvPr>
          <p:cNvSpPr txBox="1"/>
          <p:nvPr/>
        </p:nvSpPr>
        <p:spPr>
          <a:xfrm>
            <a:off x="468097" y="6028073"/>
            <a:ext cx="6538354" cy="2193991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8694" tIns="49347" rIns="98694" bIns="493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2200"/>
              </a:lnSpc>
            </a:pPr>
            <a:r>
              <a:rPr lang="ja-JP" altLang="en-US" sz="1727" b="1" kern="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　　買いすぎてしまった食品、もらったけど余っている食品</a:t>
            </a:r>
            <a:endParaRPr lang="en-US" altLang="ja-JP" sz="1727" b="1" kern="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UDReiminPr6-Light"/>
            </a:endParaRPr>
          </a:p>
          <a:p>
            <a:pPr>
              <a:lnSpc>
                <a:spcPts val="2200"/>
              </a:lnSpc>
            </a:pPr>
            <a:r>
              <a:rPr lang="ja-JP" altLang="en-US" sz="1400" b="1" kern="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　　</a:t>
            </a:r>
            <a:r>
              <a:rPr lang="ja-JP" altLang="en-US" sz="1400" kern="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などをご持参ください。</a:t>
            </a:r>
            <a:endParaRPr lang="en-US" altLang="ja-JP" sz="1400" kern="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UDReiminPr6-Light"/>
            </a:endParaRPr>
          </a:p>
          <a:p>
            <a:pPr>
              <a:lnSpc>
                <a:spcPts val="1100"/>
              </a:lnSpc>
            </a:pPr>
            <a:endParaRPr lang="en-US" altLang="ja-JP" sz="1600" b="1" kern="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UDReiminPr6-Light"/>
            </a:endParaRPr>
          </a:p>
          <a:p>
            <a:pPr>
              <a:lnSpc>
                <a:spcPts val="2200"/>
              </a:lnSpc>
            </a:pPr>
            <a:r>
              <a:rPr lang="ja-JP" altLang="en-US" sz="1600" b="1" kern="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　ただし、以下の条件をいずれも満たす食品とさせていただきます。</a:t>
            </a:r>
            <a:endParaRPr lang="ja-JP" altLang="en-US" sz="1600" b="1" kern="10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  <a:p>
            <a:pPr marL="361950" lvl="1">
              <a:lnSpc>
                <a:spcPts val="2200"/>
              </a:lnSpc>
            </a:pPr>
            <a:r>
              <a:rPr lang="ja-JP" altLang="en-US" sz="1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・賞味</a:t>
            </a:r>
            <a:r>
              <a:rPr lang="ja-JP" altLang="en-US" sz="1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期限</a:t>
            </a:r>
            <a:r>
              <a:rPr lang="ja-JP" altLang="en-US" sz="1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まで１か月以上あるもの</a:t>
            </a:r>
            <a:r>
              <a:rPr lang="ja-JP" altLang="en-US" sz="1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 </a:t>
            </a:r>
            <a:r>
              <a:rPr lang="ja-JP" altLang="en-US" sz="1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　</a:t>
            </a:r>
            <a:r>
              <a:rPr lang="ja-JP" altLang="en-US" sz="1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　　・</a:t>
            </a:r>
            <a:r>
              <a:rPr lang="ja-JP" altLang="en-US" sz="1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常温</a:t>
            </a:r>
            <a:r>
              <a:rPr lang="ja-JP" altLang="en-US" sz="1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保存できるもの</a:t>
            </a:r>
            <a:endParaRPr lang="ja-JP" altLang="en-US" sz="14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  <a:p>
            <a:pPr marL="361950" lvl="1">
              <a:lnSpc>
                <a:spcPts val="2200"/>
              </a:lnSpc>
            </a:pPr>
            <a:r>
              <a:rPr lang="ja-JP" altLang="en-US" sz="1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・未開封</a:t>
            </a:r>
            <a:r>
              <a:rPr lang="ja-JP" altLang="en-US" sz="1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で、包装が破損していないもの　</a:t>
            </a:r>
            <a:r>
              <a:rPr lang="ja-JP" altLang="en-US" sz="1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 ・</a:t>
            </a:r>
            <a:r>
              <a:rPr lang="ja-JP" altLang="en-US" sz="1400" b="1" kern="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日本語</a:t>
            </a:r>
            <a:r>
              <a:rPr lang="ja-JP" altLang="en-US" sz="1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で表記されているもの</a:t>
            </a:r>
            <a:endParaRPr lang="ja-JP" altLang="en-US" sz="1400" b="1" kern="1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  <a:p>
            <a:pPr>
              <a:lnSpc>
                <a:spcPts val="1600"/>
              </a:lnSpc>
            </a:pPr>
            <a:r>
              <a:rPr lang="ja-JP" altLang="en-US" sz="1100" kern="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　　　</a:t>
            </a:r>
            <a:r>
              <a:rPr lang="ja-JP" altLang="en-US" sz="1100" kern="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 </a:t>
            </a:r>
            <a:r>
              <a:rPr lang="ja-JP" altLang="en-US" sz="1050" kern="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（</a:t>
            </a:r>
            <a:r>
              <a:rPr lang="ja-JP" altLang="en-US" sz="1050" kern="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条件に合わない食品は、お持ち帰りいただくことがあります。</a:t>
            </a:r>
            <a:r>
              <a:rPr lang="ja-JP" altLang="en-US" sz="1050" kern="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UDReiminPr6-Light"/>
              </a:rPr>
              <a:t>）</a:t>
            </a:r>
            <a:endParaRPr lang="en-US" altLang="ja-JP" sz="1050" kern="0" dirty="0" smtClean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UDReiminPr6-Light"/>
            </a:endParaRPr>
          </a:p>
          <a:p>
            <a:pPr>
              <a:lnSpc>
                <a:spcPts val="1600"/>
              </a:lnSpc>
            </a:pPr>
            <a:r>
              <a:rPr lang="ja-JP" altLang="en-US" sz="1050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　　 </a:t>
            </a: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（米は、販売者、産地などが表示された未開封のもの。古米</a:t>
            </a:r>
            <a:r>
              <a:rPr lang="ja-JP" altLang="en-US" sz="1050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（前年度産）</a:t>
            </a:r>
            <a:r>
              <a:rPr lang="ja-JP" altLang="en-US" sz="1050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までを対象とします。）</a:t>
            </a:r>
            <a:endParaRPr lang="ja-JP" altLang="en-US" sz="1050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" name="角丸四角形 8"/>
          <p:cNvSpPr/>
          <p:nvPr/>
        </p:nvSpPr>
        <p:spPr>
          <a:xfrm>
            <a:off x="370722" y="3534750"/>
            <a:ext cx="900000" cy="360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日 時</a:t>
            </a:r>
          </a:p>
        </p:txBody>
      </p:sp>
      <p:sp>
        <p:nvSpPr>
          <p:cNvPr id="65" name="角丸四角形 64"/>
          <p:cNvSpPr/>
          <p:nvPr/>
        </p:nvSpPr>
        <p:spPr>
          <a:xfrm>
            <a:off x="370722" y="4311075"/>
            <a:ext cx="900000" cy="668484"/>
          </a:xfrm>
          <a:prstGeom prst="roundRect">
            <a:avLst>
              <a:gd name="adj" fmla="val 30766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受 付</a:t>
            </a:r>
            <a:endParaRPr kumimoji="1" lang="en-US" altLang="ja-JP" dirty="0">
              <a:latin typeface="HG丸ｺﾞｼｯｸM-PRO" panose="020F0400000000000000" pitchFamily="50" charset="-128"/>
              <a:ea typeface="HG丸ｺﾞｼｯｸM-PRO" panose="020F0400000000000000" pitchFamily="50" charset="-128"/>
            </a:endParaRPr>
          </a:p>
          <a:p>
            <a:pPr algn="ctr"/>
            <a:r>
              <a:rPr kumimoji="1" lang="ja-JP" altLang="en-US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場 所</a:t>
            </a:r>
          </a:p>
        </p:txBody>
      </p:sp>
      <p:sp>
        <p:nvSpPr>
          <p:cNvPr id="72" name="テキスト ボックス 9">
            <a:extLst>
              <a:ext uri="{FF2B5EF4-FFF2-40B4-BE49-F238E27FC236}">
                <a16:creationId xmlns:a16="http://schemas.microsoft.com/office/drawing/2014/main" id="{2C99B4E4-6004-44ED-AA74-4D7464E07FAB}"/>
              </a:ext>
            </a:extLst>
          </p:cNvPr>
          <p:cNvSpPr txBox="1"/>
          <p:nvPr/>
        </p:nvSpPr>
        <p:spPr>
          <a:xfrm>
            <a:off x="1441668" y="4081650"/>
            <a:ext cx="5859544" cy="1149855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ja-JP" altLang="en-US" sz="2800" kern="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スーパー〇〇　 </a:t>
            </a:r>
            <a:r>
              <a:rPr lang="ja-JP" altLang="en-US" sz="2000" kern="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イートインコーナー</a:t>
            </a:r>
            <a:endParaRPr lang="en-US" altLang="ja-JP" sz="2000" kern="100" dirty="0" smtClean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  <a:p>
            <a:r>
              <a:rPr lang="ja-JP" altLang="en-US" sz="2000" kern="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（〇〇市〇〇町〇番地）</a:t>
            </a:r>
            <a:endParaRPr lang="en-US" altLang="ja-JP" sz="2800" kern="100" dirty="0" smtClean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73" name="角丸四角形 72"/>
          <p:cNvSpPr/>
          <p:nvPr/>
        </p:nvSpPr>
        <p:spPr>
          <a:xfrm>
            <a:off x="266812" y="5525708"/>
            <a:ext cx="1865492" cy="396000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dirty="0">
                <a:latin typeface="HG丸ｺﾞｼｯｸM-PRO" panose="020F0400000000000000" pitchFamily="50" charset="-128"/>
                <a:ea typeface="HG丸ｺﾞｼｯｸM-PRO" panose="020F0400000000000000" pitchFamily="50" charset="-128"/>
              </a:rPr>
              <a:t>集める食品</a:t>
            </a:r>
          </a:p>
        </p:txBody>
      </p:sp>
      <p:sp>
        <p:nvSpPr>
          <p:cNvPr id="37" name="テキスト ボックス 2">
            <a:extLst>
              <a:ext uri="{FF2B5EF4-FFF2-40B4-BE49-F238E27FC236}">
                <a16:creationId xmlns:a16="http://schemas.microsoft.com/office/drawing/2014/main" id="{463B6771-E13B-48CD-8F2F-ED6CED88853E}"/>
              </a:ext>
            </a:extLst>
          </p:cNvPr>
          <p:cNvSpPr txBox="1"/>
          <p:nvPr/>
        </p:nvSpPr>
        <p:spPr>
          <a:xfrm>
            <a:off x="5426238" y="1579146"/>
            <a:ext cx="2196000" cy="376760"/>
          </a:xfrm>
          <a:prstGeom prst="rect">
            <a:avLst/>
          </a:prstGeom>
          <a:noFill/>
          <a:ln w="6350">
            <a:noFill/>
          </a:ln>
        </p:spPr>
        <p:txBody>
          <a:bodyPr rot="0" spcFirstLastPara="0" vert="horz" wrap="square" lIns="98694" tIns="49347" rIns="98694" bIns="49347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ja-JP" altLang="en-US" sz="2200" b="1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を実施します！</a:t>
            </a: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 rotWithShape="1">
          <a:blip r:embed="rId2"/>
          <a:srcRect t="2544" b="4650"/>
          <a:stretch/>
        </p:blipFill>
        <p:spPr>
          <a:xfrm>
            <a:off x="4136553" y="8236985"/>
            <a:ext cx="2869897" cy="1199627"/>
          </a:xfrm>
          <a:prstGeom prst="rect">
            <a:avLst/>
          </a:prstGeom>
        </p:spPr>
      </p:pic>
      <p:grpSp>
        <p:nvGrpSpPr>
          <p:cNvPr id="102" name="グループ化 101">
            <a:extLst>
              <a:ext uri="{FF2B5EF4-FFF2-40B4-BE49-F238E27FC236}">
                <a16:creationId xmlns:a16="http://schemas.microsoft.com/office/drawing/2014/main" id="{93FFEEA2-C89E-4F54-8DCD-E43EF80A12BB}"/>
              </a:ext>
            </a:extLst>
          </p:cNvPr>
          <p:cNvGrpSpPr/>
          <p:nvPr/>
        </p:nvGrpSpPr>
        <p:grpSpPr>
          <a:xfrm>
            <a:off x="-103356" y="-63500"/>
            <a:ext cx="7750165" cy="449500"/>
            <a:chOff x="-103356" y="0"/>
            <a:chExt cx="7750165" cy="449500"/>
          </a:xfrm>
        </p:grpSpPr>
        <p:grpSp>
          <p:nvGrpSpPr>
            <p:cNvPr id="100" name="グループ化 99">
              <a:extLst>
                <a:ext uri="{FF2B5EF4-FFF2-40B4-BE49-F238E27FC236}">
                  <a16:creationId xmlns:a16="http://schemas.microsoft.com/office/drawing/2014/main" id="{6738634C-89D2-4EB3-9FF9-45498BCA042C}"/>
                </a:ext>
              </a:extLst>
            </p:cNvPr>
            <p:cNvGrpSpPr/>
            <p:nvPr/>
          </p:nvGrpSpPr>
          <p:grpSpPr>
            <a:xfrm>
              <a:off x="-103356" y="35786"/>
              <a:ext cx="7750165" cy="413714"/>
              <a:chOff x="-103356" y="35786"/>
              <a:chExt cx="7750165" cy="413714"/>
            </a:xfrm>
          </p:grpSpPr>
          <p:sp>
            <p:nvSpPr>
              <p:cNvPr id="3" name="楕円 2">
                <a:extLst>
                  <a:ext uri="{FF2B5EF4-FFF2-40B4-BE49-F238E27FC236}">
                    <a16:creationId xmlns:a16="http://schemas.microsoft.com/office/drawing/2014/main" id="{9DCC01BA-1D82-4879-9694-9F6DCF645D64}"/>
                  </a:ext>
                </a:extLst>
              </p:cNvPr>
              <p:cNvSpPr/>
              <p:nvPr/>
            </p:nvSpPr>
            <p:spPr>
              <a:xfrm>
                <a:off x="261652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11" name="楕円 10">
                <a:extLst>
                  <a:ext uri="{FF2B5EF4-FFF2-40B4-BE49-F238E27FC236}">
                    <a16:creationId xmlns:a16="http://schemas.microsoft.com/office/drawing/2014/main" id="{047D60A2-65A3-409C-93FD-37C60347DFC7}"/>
                  </a:ext>
                </a:extLst>
              </p:cNvPr>
              <p:cNvSpPr/>
              <p:nvPr/>
            </p:nvSpPr>
            <p:spPr>
              <a:xfrm>
                <a:off x="-103356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13" name="楕円 12">
                <a:extLst>
                  <a:ext uri="{FF2B5EF4-FFF2-40B4-BE49-F238E27FC236}">
                    <a16:creationId xmlns:a16="http://schemas.microsoft.com/office/drawing/2014/main" id="{57110485-40E9-40DA-9A7E-F5975CE8DFA1}"/>
                  </a:ext>
                </a:extLst>
              </p:cNvPr>
              <p:cNvSpPr/>
              <p:nvPr/>
            </p:nvSpPr>
            <p:spPr>
              <a:xfrm>
                <a:off x="626660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15" name="楕円 14">
                <a:extLst>
                  <a:ext uri="{FF2B5EF4-FFF2-40B4-BE49-F238E27FC236}">
                    <a16:creationId xmlns:a16="http://schemas.microsoft.com/office/drawing/2014/main" id="{3C3E161D-5058-4300-9722-EC08BA27DB12}"/>
                  </a:ext>
                </a:extLst>
              </p:cNvPr>
              <p:cNvSpPr/>
              <p:nvPr/>
            </p:nvSpPr>
            <p:spPr>
              <a:xfrm>
                <a:off x="991668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16" name="楕円 15">
                <a:extLst>
                  <a:ext uri="{FF2B5EF4-FFF2-40B4-BE49-F238E27FC236}">
                    <a16:creationId xmlns:a16="http://schemas.microsoft.com/office/drawing/2014/main" id="{7B546DE8-395E-4E5D-91FC-BCE43B26E2B4}"/>
                  </a:ext>
                </a:extLst>
              </p:cNvPr>
              <p:cNvSpPr/>
              <p:nvPr/>
            </p:nvSpPr>
            <p:spPr>
              <a:xfrm>
                <a:off x="1356676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17" name="楕円 16">
                <a:extLst>
                  <a:ext uri="{FF2B5EF4-FFF2-40B4-BE49-F238E27FC236}">
                    <a16:creationId xmlns:a16="http://schemas.microsoft.com/office/drawing/2014/main" id="{C9B332EF-AE84-4AC5-B203-121088CCC6F4}"/>
                  </a:ext>
                </a:extLst>
              </p:cNvPr>
              <p:cNvSpPr/>
              <p:nvPr/>
            </p:nvSpPr>
            <p:spPr>
              <a:xfrm>
                <a:off x="1721684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19" name="楕円 18">
                <a:extLst>
                  <a:ext uri="{FF2B5EF4-FFF2-40B4-BE49-F238E27FC236}">
                    <a16:creationId xmlns:a16="http://schemas.microsoft.com/office/drawing/2014/main" id="{307C6560-A6F1-4196-A478-34352810B921}"/>
                  </a:ext>
                </a:extLst>
              </p:cNvPr>
              <p:cNvSpPr/>
              <p:nvPr/>
            </p:nvSpPr>
            <p:spPr>
              <a:xfrm>
                <a:off x="2086692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21" name="楕円 20">
                <a:extLst>
                  <a:ext uri="{FF2B5EF4-FFF2-40B4-BE49-F238E27FC236}">
                    <a16:creationId xmlns:a16="http://schemas.microsoft.com/office/drawing/2014/main" id="{762C4353-16AA-455D-8E83-161DE33A7A93}"/>
                  </a:ext>
                </a:extLst>
              </p:cNvPr>
              <p:cNvSpPr/>
              <p:nvPr/>
            </p:nvSpPr>
            <p:spPr>
              <a:xfrm>
                <a:off x="2451700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25" name="楕円 24">
                <a:extLst>
                  <a:ext uri="{FF2B5EF4-FFF2-40B4-BE49-F238E27FC236}">
                    <a16:creationId xmlns:a16="http://schemas.microsoft.com/office/drawing/2014/main" id="{39C0ABF6-FB0B-40E9-8633-9E9699EC88A7}"/>
                  </a:ext>
                </a:extLst>
              </p:cNvPr>
              <p:cNvSpPr/>
              <p:nvPr/>
            </p:nvSpPr>
            <p:spPr>
              <a:xfrm>
                <a:off x="2816708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27" name="楕円 26">
                <a:extLst>
                  <a:ext uri="{FF2B5EF4-FFF2-40B4-BE49-F238E27FC236}">
                    <a16:creationId xmlns:a16="http://schemas.microsoft.com/office/drawing/2014/main" id="{245825AB-14CF-4B1E-B3DA-F77F088B243D}"/>
                  </a:ext>
                </a:extLst>
              </p:cNvPr>
              <p:cNvSpPr/>
              <p:nvPr/>
            </p:nvSpPr>
            <p:spPr>
              <a:xfrm>
                <a:off x="3181716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28" name="楕円 27">
                <a:extLst>
                  <a:ext uri="{FF2B5EF4-FFF2-40B4-BE49-F238E27FC236}">
                    <a16:creationId xmlns:a16="http://schemas.microsoft.com/office/drawing/2014/main" id="{7EEFBE0D-AD56-4B44-9ED5-3855CC84D99D}"/>
                  </a:ext>
                </a:extLst>
              </p:cNvPr>
              <p:cNvSpPr/>
              <p:nvPr/>
            </p:nvSpPr>
            <p:spPr>
              <a:xfrm>
                <a:off x="3546724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30" name="楕円 29">
                <a:extLst>
                  <a:ext uri="{FF2B5EF4-FFF2-40B4-BE49-F238E27FC236}">
                    <a16:creationId xmlns:a16="http://schemas.microsoft.com/office/drawing/2014/main" id="{DA2565DB-1A2D-439B-A97E-49C2A975DDBD}"/>
                  </a:ext>
                </a:extLst>
              </p:cNvPr>
              <p:cNvSpPr/>
              <p:nvPr/>
            </p:nvSpPr>
            <p:spPr>
              <a:xfrm>
                <a:off x="3911732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31" name="楕円 30">
                <a:extLst>
                  <a:ext uri="{FF2B5EF4-FFF2-40B4-BE49-F238E27FC236}">
                    <a16:creationId xmlns:a16="http://schemas.microsoft.com/office/drawing/2014/main" id="{62C0A5A2-F712-43C6-9103-0A7BAE033EA0}"/>
                  </a:ext>
                </a:extLst>
              </p:cNvPr>
              <p:cNvSpPr/>
              <p:nvPr/>
            </p:nvSpPr>
            <p:spPr>
              <a:xfrm>
                <a:off x="4276740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32" name="楕円 31">
                <a:extLst>
                  <a:ext uri="{FF2B5EF4-FFF2-40B4-BE49-F238E27FC236}">
                    <a16:creationId xmlns:a16="http://schemas.microsoft.com/office/drawing/2014/main" id="{75BC9E5D-9E40-455F-81C5-E54D1125A782}"/>
                  </a:ext>
                </a:extLst>
              </p:cNvPr>
              <p:cNvSpPr/>
              <p:nvPr/>
            </p:nvSpPr>
            <p:spPr>
              <a:xfrm>
                <a:off x="4641748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33" name="楕円 32">
                <a:extLst>
                  <a:ext uri="{FF2B5EF4-FFF2-40B4-BE49-F238E27FC236}">
                    <a16:creationId xmlns:a16="http://schemas.microsoft.com/office/drawing/2014/main" id="{C92EDD2F-A1A9-4745-8F88-C90FD74243F1}"/>
                  </a:ext>
                </a:extLst>
              </p:cNvPr>
              <p:cNvSpPr/>
              <p:nvPr/>
            </p:nvSpPr>
            <p:spPr>
              <a:xfrm>
                <a:off x="5006756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36" name="楕円 35">
                <a:extLst>
                  <a:ext uri="{FF2B5EF4-FFF2-40B4-BE49-F238E27FC236}">
                    <a16:creationId xmlns:a16="http://schemas.microsoft.com/office/drawing/2014/main" id="{A5CD8CE6-5DB7-4CA3-AE52-DD7B2E696B1F}"/>
                  </a:ext>
                </a:extLst>
              </p:cNvPr>
              <p:cNvSpPr/>
              <p:nvPr/>
            </p:nvSpPr>
            <p:spPr>
              <a:xfrm>
                <a:off x="5371764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39" name="楕円 38">
                <a:extLst>
                  <a:ext uri="{FF2B5EF4-FFF2-40B4-BE49-F238E27FC236}">
                    <a16:creationId xmlns:a16="http://schemas.microsoft.com/office/drawing/2014/main" id="{C793DE77-D133-48FB-9B53-EB27F6843795}"/>
                  </a:ext>
                </a:extLst>
              </p:cNvPr>
              <p:cNvSpPr/>
              <p:nvPr/>
            </p:nvSpPr>
            <p:spPr>
              <a:xfrm>
                <a:off x="5736772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93" name="楕円 92">
                <a:extLst>
                  <a:ext uri="{FF2B5EF4-FFF2-40B4-BE49-F238E27FC236}">
                    <a16:creationId xmlns:a16="http://schemas.microsoft.com/office/drawing/2014/main" id="{439F79AA-E660-4E0B-9A4C-91BAB162337B}"/>
                  </a:ext>
                </a:extLst>
              </p:cNvPr>
              <p:cNvSpPr/>
              <p:nvPr/>
            </p:nvSpPr>
            <p:spPr>
              <a:xfrm>
                <a:off x="6101780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95" name="楕円 94">
                <a:extLst>
                  <a:ext uri="{FF2B5EF4-FFF2-40B4-BE49-F238E27FC236}">
                    <a16:creationId xmlns:a16="http://schemas.microsoft.com/office/drawing/2014/main" id="{8452A873-1FBD-4A1F-9234-5988DB54C568}"/>
                  </a:ext>
                </a:extLst>
              </p:cNvPr>
              <p:cNvSpPr/>
              <p:nvPr/>
            </p:nvSpPr>
            <p:spPr>
              <a:xfrm>
                <a:off x="6466788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97" name="楕円 96">
                <a:extLst>
                  <a:ext uri="{FF2B5EF4-FFF2-40B4-BE49-F238E27FC236}">
                    <a16:creationId xmlns:a16="http://schemas.microsoft.com/office/drawing/2014/main" id="{1ACEC410-CDFF-4CFE-85B9-FCCEF78C9C79}"/>
                  </a:ext>
                </a:extLst>
              </p:cNvPr>
              <p:cNvSpPr/>
              <p:nvPr/>
            </p:nvSpPr>
            <p:spPr>
              <a:xfrm>
                <a:off x="6831796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  <p:sp>
            <p:nvSpPr>
              <p:cNvPr id="99" name="楕円 98">
                <a:extLst>
                  <a:ext uri="{FF2B5EF4-FFF2-40B4-BE49-F238E27FC236}">
                    <a16:creationId xmlns:a16="http://schemas.microsoft.com/office/drawing/2014/main" id="{77A1745F-D256-4922-9791-8CE794A03783}"/>
                  </a:ext>
                </a:extLst>
              </p:cNvPr>
              <p:cNvSpPr/>
              <p:nvPr/>
            </p:nvSpPr>
            <p:spPr>
              <a:xfrm>
                <a:off x="7196809" y="35786"/>
                <a:ext cx="450000" cy="413714"/>
              </a:xfrm>
              <a:prstGeom prst="ellipse">
                <a:avLst/>
              </a:prstGeom>
              <a:solidFill>
                <a:srgbClr val="00B05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丸ｺﾞｼｯｸM-PRO" panose="020F0400000000000000" pitchFamily="50" charset="-128"/>
                  <a:ea typeface="HG丸ｺﾞｼｯｸM-PRO" panose="020F0400000000000000" pitchFamily="50" charset="-128"/>
                </a:endParaRPr>
              </a:p>
            </p:txBody>
          </p:sp>
        </p:grpSp>
        <p:sp>
          <p:nvSpPr>
            <p:cNvPr id="101" name="正方形/長方形 100">
              <a:extLst>
                <a:ext uri="{FF2B5EF4-FFF2-40B4-BE49-F238E27FC236}">
                  <a16:creationId xmlns:a16="http://schemas.microsoft.com/office/drawing/2014/main" id="{4682C644-4D2B-4D5B-A711-E5671242C57A}"/>
                </a:ext>
              </a:extLst>
            </p:cNvPr>
            <p:cNvSpPr/>
            <p:nvPr/>
          </p:nvSpPr>
          <p:spPr>
            <a:xfrm>
              <a:off x="0" y="0"/>
              <a:ext cx="7559675" cy="287251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HG丸ｺﾞｼｯｸM-PRO" panose="020F0400000000000000" pitchFamily="50" charset="-128"/>
                <a:ea typeface="HG丸ｺﾞｼｯｸM-PRO" panose="020F0400000000000000" pitchFamily="50" charset="-128"/>
              </a:endParaRPr>
            </a:p>
          </p:txBody>
        </p:sp>
      </p:grpSp>
      <p:pic>
        <p:nvPicPr>
          <p:cNvPr id="106" name="図 105">
            <a:extLst>
              <a:ext uri="{FF2B5EF4-FFF2-40B4-BE49-F238E27FC236}">
                <a16:creationId xmlns:a16="http://schemas.microsoft.com/office/drawing/2014/main" id="{40FEED79-C92D-4FFC-BD3C-89C3D0F858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531" b="89540" l="2097" r="93710">
                        <a14:foregroundMark x1="6290" y1="21757" x2="6290" y2="21757"/>
                        <a14:foregroundMark x1="2258" y1="28870" x2="2258" y2="28870"/>
                        <a14:foregroundMark x1="56935" y1="43096" x2="56935" y2="43096"/>
                        <a14:foregroundMark x1="93710" y1="15063" x2="93710" y2="15063"/>
                        <a14:foregroundMark x1="37661" y1="7950" x2="37661" y2="7950"/>
                        <a14:foregroundMark x1="49355" y1="7531" x2="49355" y2="7531"/>
                        <a14:foregroundMark x1="82823" y1="73222" x2="89194" y2="68619"/>
                        <a14:foregroundMark x1="89194" y1="68619" x2="89677" y2="66109"/>
                        <a14:foregroundMark x1="88629" y1="72803" x2="82742" y2="71548"/>
                        <a14:foregroundMark x1="83065" y1="77824" x2="83065" y2="77824"/>
                        <a14:foregroundMark x1="83710" y1="83264" x2="83710" y2="83264"/>
                        <a14:foregroundMark x1="84919" y1="84937" x2="84919" y2="84937"/>
                        <a14:foregroundMark x1="86532" y1="82427" x2="86532" y2="82427"/>
                        <a14:foregroundMark x1="87016" y1="80753" x2="87016" y2="80753"/>
                        <a14:backgroundMark x1="52984" y1="28452" x2="52984" y2="28452"/>
                        <a14:backgroundMark x1="40806" y1="20502" x2="40806" y2="20502"/>
                        <a14:backgroundMark x1="40887" y1="26360" x2="40887" y2="26360"/>
                        <a14:backgroundMark x1="45968" y1="18828" x2="45968" y2="18828"/>
                        <a14:backgroundMark x1="45968" y1="19665" x2="45968" y2="19665"/>
                        <a14:backgroundMark x1="45968" y1="29707" x2="45968" y2="29707"/>
                        <a14:backgroundMark x1="34032" y1="29707" x2="34032" y2="29707"/>
                        <a14:backgroundMark x1="34032" y1="20084" x2="34032" y2="20084"/>
                        <a14:backgroundMark x1="28952" y1="47280" x2="28952" y2="47280"/>
                        <a14:backgroundMark x1="16048" y1="37657" x2="16048" y2="37657"/>
                        <a14:backgroundMark x1="15323" y1="51046" x2="15323" y2="51046"/>
                        <a14:backgroundMark x1="76371" y1="96234" x2="82661" y2="93305"/>
                        <a14:backgroundMark x1="82661" y1="93305" x2="94597" y2="949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10" y="985527"/>
            <a:ext cx="5768651" cy="1111861"/>
          </a:xfrm>
          <a:prstGeom prst="rect">
            <a:avLst/>
          </a:prstGeom>
        </p:spPr>
      </p:pic>
      <p:sp>
        <p:nvSpPr>
          <p:cNvPr id="134" name="テキスト ボックス 9">
            <a:extLst>
              <a:ext uri="{FF2B5EF4-FFF2-40B4-BE49-F238E27FC236}">
                <a16:creationId xmlns:a16="http://schemas.microsoft.com/office/drawing/2014/main" id="{2C99B4E4-6004-44ED-AA74-4D7464E07FAB}"/>
              </a:ext>
            </a:extLst>
          </p:cNvPr>
          <p:cNvSpPr txBox="1"/>
          <p:nvPr/>
        </p:nvSpPr>
        <p:spPr>
          <a:xfrm>
            <a:off x="4765454" y="3360282"/>
            <a:ext cx="2673526" cy="660992"/>
          </a:xfrm>
          <a:prstGeom prst="rect">
            <a:avLst/>
          </a:prstGeom>
          <a:noFill/>
          <a:ln w="28575">
            <a:noFill/>
          </a:ln>
        </p:spPr>
        <p:txBody>
          <a:bodyPr rot="0" spcFirstLastPara="0" vert="horz" wrap="square" lIns="98694" tIns="49347" rIns="98694" bIns="4934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ja-JP" sz="2400" kern="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0</a:t>
            </a:r>
            <a:r>
              <a:rPr lang="en-US" sz="2400" kern="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:</a:t>
            </a:r>
            <a:r>
              <a:rPr lang="en-US" altLang="ja-JP" sz="2400" kern="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00</a:t>
            </a:r>
            <a:r>
              <a:rPr lang="ja-JP" altLang="en-US" sz="2400" kern="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～</a:t>
            </a:r>
            <a:r>
              <a:rPr lang="en-US" altLang="ja-JP" sz="2400" kern="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0</a:t>
            </a:r>
            <a:r>
              <a:rPr lang="en-US" sz="2400" kern="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:</a:t>
            </a:r>
            <a:r>
              <a:rPr lang="en-US" altLang="ja-JP" sz="2400" kern="100" dirty="0" smtClean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rPr>
              <a:t>00</a:t>
            </a:r>
            <a:endParaRPr lang="ja-JP" altLang="en-US" sz="2400" kern="100" dirty="0">
              <a:latin typeface="HG丸ｺﾞｼｯｸM-PRO" panose="020F0400000000000000" pitchFamily="50" charset="-128"/>
              <a:ea typeface="HG丸ｺﾞｼｯｸM-PRO" panose="020F0400000000000000" pitchFamily="50" charset="-128"/>
              <a:cs typeface="Times New Roman" panose="02020603050405020304" pitchFamily="18" charset="0"/>
            </a:endParaRPr>
          </a:p>
        </p:txBody>
      </p: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9F3335E7-8F32-444A-824C-1982C970E921}"/>
              </a:ext>
            </a:extLst>
          </p:cNvPr>
          <p:cNvGrpSpPr/>
          <p:nvPr/>
        </p:nvGrpSpPr>
        <p:grpSpPr>
          <a:xfrm>
            <a:off x="625065" y="9881313"/>
            <a:ext cx="6309544" cy="630356"/>
            <a:chOff x="788950" y="9930000"/>
            <a:chExt cx="6309544" cy="630356"/>
          </a:xfrm>
        </p:grpSpPr>
        <p:sp>
          <p:nvSpPr>
            <p:cNvPr id="85" name="テキスト ボックス 11">
              <a:extLst>
                <a:ext uri="{FF2B5EF4-FFF2-40B4-BE49-F238E27FC236}">
                  <a16:creationId xmlns:a16="http://schemas.microsoft.com/office/drawing/2014/main" id="{5ACBE41D-3FFB-42B4-A5B6-1F0532A78776}"/>
                </a:ext>
              </a:extLst>
            </p:cNvPr>
            <p:cNvSpPr txBox="1"/>
            <p:nvPr/>
          </p:nvSpPr>
          <p:spPr>
            <a:xfrm>
              <a:off x="1341850" y="9930001"/>
              <a:ext cx="5756644" cy="63035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rot="0" spcFirstLastPara="0" vert="horz" wrap="square" lIns="98694" tIns="49347" rIns="98694" bIns="493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just"/>
              <a:r>
                <a:rPr lang="ja-JP" altLang="en-US" sz="1400" kern="1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  <a:cs typeface="Times New Roman" panose="02020603050405020304" pitchFamily="18" charset="0"/>
                </a:rPr>
                <a:t> </a:t>
              </a:r>
              <a:r>
                <a:rPr lang="ja-JP" altLang="en-US" sz="1400" kern="100" dirty="0" smtClean="0">
                  <a:latin typeface="HG丸ｺﾞｼｯｸM-PRO" panose="020F0400000000000000" pitchFamily="50" charset="-128"/>
                  <a:ea typeface="HG丸ｺﾞｼｯｸM-PRO" panose="020F0400000000000000" pitchFamily="50" charset="-128"/>
                  <a:cs typeface="Times New Roman" panose="02020603050405020304" pitchFamily="18" charset="0"/>
                </a:rPr>
                <a:t>スーパー〇〇　お客様サービスセンター　℡</a:t>
              </a:r>
              <a:r>
                <a:rPr lang="en-US" sz="1400" kern="100" dirty="0" smtClean="0">
                  <a:latin typeface="HG丸ｺﾞｼｯｸM-PRO" panose="020F0400000000000000" pitchFamily="50" charset="-128"/>
                  <a:ea typeface="HG丸ｺﾞｼｯｸM-PRO" panose="020F0400000000000000" pitchFamily="50" charset="-128"/>
                  <a:cs typeface="Times New Roman" panose="02020603050405020304" pitchFamily="18" charset="0"/>
                </a:rPr>
                <a:t> 076-</a:t>
              </a:r>
              <a:r>
                <a:rPr lang="en-US" sz="1400" kern="100" dirty="0" smtClean="0">
                  <a:latin typeface="HG丸ｺﾞｼｯｸM-PRO" panose="020F0400000000000000" pitchFamily="50" charset="-128"/>
                  <a:ea typeface="HG丸ｺﾞｼｯｸM-PRO" panose="020F0400000000000000" pitchFamily="50" charset="-128"/>
                  <a:cs typeface="Times New Roman" panose="02020603050405020304" pitchFamily="18" charset="0"/>
                </a:rPr>
                <a:t>000</a:t>
              </a:r>
              <a:r>
                <a:rPr lang="en-US" sz="1400" kern="100" dirty="0" smtClean="0">
                  <a:latin typeface="HG丸ｺﾞｼｯｸM-PRO" panose="020F0400000000000000" pitchFamily="50" charset="-128"/>
                  <a:ea typeface="HG丸ｺﾞｼｯｸM-PRO" panose="020F0400000000000000" pitchFamily="50" charset="-128"/>
                  <a:cs typeface="Times New Roman" panose="02020603050405020304" pitchFamily="18" charset="0"/>
                </a:rPr>
                <a:t>-</a:t>
              </a:r>
              <a:r>
                <a:rPr lang="en-US" sz="1400" kern="100" dirty="0" smtClean="0">
                  <a:latin typeface="HG丸ｺﾞｼｯｸM-PRO" panose="020F0400000000000000" pitchFamily="50" charset="-128"/>
                  <a:ea typeface="HG丸ｺﾞｼｯｸM-PRO" panose="020F0400000000000000" pitchFamily="50" charset="-128"/>
                  <a:cs typeface="Times New Roman" panose="02020603050405020304" pitchFamily="18" charset="0"/>
                </a:rPr>
                <a:t>0000</a:t>
              </a:r>
              <a:endParaRPr lang="en-US" sz="1400" kern="100" dirty="0">
                <a:latin typeface="HG丸ｺﾞｼｯｸM-PRO" panose="020F0400000000000000" pitchFamily="50" charset="-128"/>
                <a:ea typeface="HG丸ｺﾞｼｯｸM-PRO" panose="020F0400000000000000" pitchFamily="50" charset="-128"/>
                <a:cs typeface="Times New Roman" panose="02020603050405020304" pitchFamily="18" charset="0"/>
              </a:endParaRPr>
            </a:p>
          </p:txBody>
        </p:sp>
        <p:sp>
          <p:nvSpPr>
            <p:cNvPr id="86" name="テキスト ボックス 11">
              <a:extLst>
                <a:ext uri="{FF2B5EF4-FFF2-40B4-BE49-F238E27FC236}">
                  <a16:creationId xmlns:a16="http://schemas.microsoft.com/office/drawing/2014/main" id="{5ACBE41D-3FFB-42B4-A5B6-1F0532A78776}"/>
                </a:ext>
              </a:extLst>
            </p:cNvPr>
            <p:cNvSpPr txBox="1"/>
            <p:nvPr/>
          </p:nvSpPr>
          <p:spPr>
            <a:xfrm>
              <a:off x="788950" y="9930000"/>
              <a:ext cx="552900" cy="630355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12700">
              <a:solidFill>
                <a:schemeClr val="tx1"/>
              </a:solidFill>
            </a:ln>
          </p:spPr>
          <p:txBody>
            <a:bodyPr rot="0" spcFirstLastPara="0" vert="eaVert" wrap="square" lIns="98694" tIns="49347" rIns="98694" bIns="49347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400" kern="100" spc="-100" dirty="0">
                  <a:latin typeface="HG丸ｺﾞｼｯｸM-PRO" panose="020F0400000000000000" pitchFamily="50" charset="-128"/>
                  <a:ea typeface="HG丸ｺﾞｼｯｸM-PRO" panose="020F0400000000000000" pitchFamily="50" charset="-128"/>
                  <a:cs typeface="Times New Roman" panose="02020603050405020304" pitchFamily="18" charset="0"/>
                </a:rPr>
                <a:t>問合せ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979381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383</TotalTime>
  <Words>228</Words>
  <Application>Microsoft Office PowerPoint</Application>
  <PresentationFormat>ユーザー設定</PresentationFormat>
  <Paragraphs>24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HG丸ｺﾞｼｯｸM-PRO</vt:lpstr>
      <vt:lpstr>UDReiminPr6-Light</vt:lpstr>
      <vt:lpstr>游ゴシック</vt:lpstr>
      <vt:lpstr>游ゴシック Light</vt:lpstr>
      <vt:lpstr>Arial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松本　卓大</dc:creator>
  <cp:lastModifiedBy>富山県</cp:lastModifiedBy>
  <cp:revision>18</cp:revision>
  <cp:lastPrinted>2020-10-13T00:39:12Z</cp:lastPrinted>
  <dcterms:modified xsi:type="dcterms:W3CDTF">2021-03-22T02:31:01Z</dcterms:modified>
</cp:coreProperties>
</file>